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78" r:id="rId4"/>
    <p:sldId id="271" r:id="rId5"/>
    <p:sldId id="272" r:id="rId6"/>
    <p:sldId id="270" r:id="rId7"/>
    <p:sldId id="274" r:id="rId8"/>
    <p:sldId id="273" r:id="rId9"/>
    <p:sldId id="263" r:id="rId10"/>
    <p:sldId id="269" r:id="rId11"/>
    <p:sldId id="275" r:id="rId12"/>
    <p:sldId id="276" r:id="rId13"/>
    <p:sldId id="277" r:id="rId14"/>
    <p:sldId id="267" r:id="rId15"/>
    <p:sldId id="261" r:id="rId16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52C55CEC-FD4F-4AE5-8F2E-979A4F8DAA5F}">
          <p14:sldIdLst>
            <p14:sldId id="256"/>
            <p14:sldId id="257"/>
            <p14:sldId id="278"/>
            <p14:sldId id="271"/>
            <p14:sldId id="272"/>
            <p14:sldId id="270"/>
            <p14:sldId id="274"/>
            <p14:sldId id="273"/>
            <p14:sldId id="263"/>
            <p14:sldId id="269"/>
            <p14:sldId id="275"/>
            <p14:sldId id="276"/>
            <p14:sldId id="277"/>
            <p14:sldId id="267"/>
            <p14:sldId id="26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A751"/>
    <a:srgbClr val="4472C4"/>
    <a:srgbClr val="1C4B88"/>
    <a:srgbClr val="1C4A88"/>
    <a:srgbClr val="D8A2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599"/>
  </p:normalViewPr>
  <p:slideViewPr>
    <p:cSldViewPr snapToGrid="0" snapToObjects="1">
      <p:cViewPr varScale="1">
        <p:scale>
          <a:sx n="114" d="100"/>
          <a:sy n="114" d="100"/>
        </p:scale>
        <p:origin x="4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5DC09-CF9E-864F-B3C1-4EF2E4949372}" type="datetimeFigureOut">
              <a:rPr lang="ro-RO" smtClean="0"/>
              <a:t>28.10.2021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E6654-D5D9-C84D-B108-BDFD63BF29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48817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52C3-0824-EE40-B8A6-3B985BEE6C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43C605-2AD3-0347-87C0-F5BC11B86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863B5-EEE4-F04F-931F-97CC8EA90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F99E0-A38A-0149-B41D-0C9320C922D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9A64E-C7F3-3242-9804-F12B82159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72D4C-DDE0-8540-B0B0-C31AE29EA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64114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D80FA-46AB-E34C-9013-CCFD155A4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070F9-76AB-2741-A57B-9D3807297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20442-A126-7149-8323-EE45D9B69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1A7E-7148-234A-A001-E2C2A29137FA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0F840-3BF3-E14F-AE36-B4964A33F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9611A-21DD-7848-B158-878A4BCA2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1812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D06ADE-3058-5E44-AA13-FDC1F4A2FD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4515FB-4B4D-E147-8C52-2AC72D54D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97AFE-530B-4443-A027-F9F447E9B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7547-655D-E046-B64E-A8819B4915E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82A6C-18BB-3A42-82E3-4151F03F3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F64E0-6467-A44A-A3AE-F5DD0C6C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1846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523E-A441-944B-8F14-FC7EC1F4D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2CB5BE-508E-7241-AEA0-28B11C2D9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41E72-F486-D744-B654-ED42A7B5C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34DF-D571-7E44-AC26-638E86EA3FA9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0479-FC43-D64A-9661-09CE603B8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A0907-4397-7F41-AAC2-46561294D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7532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AE179-2AB0-DF4B-8B86-5909CE452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A9A5-2B80-3041-B3EC-0D83E50A1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DA34F-6918-C64E-AA32-4A787B474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F8DC-513A-7D41-BC19-56A0F4DAA2FD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629160-33AA-9149-AB49-D56B44FE5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F5094-7F41-3548-AF46-1D250F6C9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37038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5B91A-22A7-3448-882E-2B752F802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96EBC-B0E6-BB46-85F5-AB0AF7747F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90ED52-8447-524A-A4EC-EC536C5D8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0DBAC3-19DE-E047-A2D2-43981689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85ACB-D7B5-7041-BB10-7DBE53C9795D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77F2F3-827A-5448-B589-C0B0C47D6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96B958-D784-4047-B22B-DCACDDFC5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6901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1F143-50C8-E248-92A0-EAD0725D7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275C6-4F89-6147-A222-80D40C589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BC76A0-62D8-9541-BE4C-62C8034C08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96FF9F-5F4A-8F42-A533-B3ABDF8FF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7F810A-E193-EA4C-8B8B-E739FAD67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0212E1-0B9A-7245-8671-E99604C56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517E-AF17-C846-B2C4-1FD0290FA3BB}" type="datetime1">
              <a:rPr lang="ro-RO" smtClean="0"/>
              <a:t>28.10.2021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F330CB-16D8-674D-8E64-3AC66747A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6D3F82-DEFD-484A-BA8D-0294A03E3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590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C1B15-D65A-2440-9FA0-8A1B9F2F9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075A06-B958-4742-B45F-5816528D4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49294-14F4-A34E-A5BC-EC0179D78CBD}" type="datetime1">
              <a:rPr lang="ro-RO" smtClean="0"/>
              <a:t>28.10.2021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5FBC5F-9F0B-D64D-8AA3-12610A614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B528E-7CE5-A749-A355-BFFF38D31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1771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AB6EFA-9618-AE4A-98AE-846329040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2345-A626-D444-B63A-E849419F18B3}" type="datetime1">
              <a:rPr lang="ro-RO" smtClean="0"/>
              <a:t>28.10.2021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D6E1C4-B7AA-FD4F-ABFD-5CB514E1B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CC8F7B-59FD-4641-9EE0-BFAA36929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30796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869C8-7F6C-7048-95A0-4F85AEB09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30250-69DF-F941-8F8A-D400202DB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DBB13F-E775-FA4B-BFD7-155970E64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95A10-F677-EE42-BC74-7B11249E8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9CE5-C36B-C448-8739-0886E09FBE73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4F5CF6-F7FA-4F43-AB71-1D390A1FB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D32D95-4634-DA4C-AE96-D81A5AF5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15437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465FA-35E6-5444-AA5E-C96A9538C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E16125-5F78-D841-8203-D8176D5FD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25ECAC-DE38-7747-8EB8-D31FA15DE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7373E7-3046-6946-901A-FFC71D180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A414-C68C-9F4E-9D60-97D33B353E37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B61526-3AAF-364D-BF72-A2C1B030C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7C0EC-2409-9C4C-8DDD-5DEC7D017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65722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DC776D-E604-EA49-84F6-727359892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3C4C6-2040-E842-B6D1-82FCD86DF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219B8-1664-924C-AC2F-DD12A27AC7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9D2E9-B17C-C846-AFFB-F3FF40261D9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CC9EF-DE7F-E949-B9C1-A407CF37F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2F491-63B5-4748-84C4-3C6876547A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23961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6.png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anap.gov.ro/web/wp-content/uploads/2021/10/FURNIZARE-cele-mai-frecvente-neconformitati-din-cadrul-avizelor-analizate-aferente-c.._.pdf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png"/><Relationship Id="rId5" Type="http://schemas.openxmlformats.org/officeDocument/2006/relationships/image" Target="../media/image22.jp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5FF734B-8B88-4E41-A489-F50C5CAFC080}"/>
              </a:ext>
            </a:extLst>
          </p:cNvPr>
          <p:cNvGrpSpPr/>
          <p:nvPr/>
        </p:nvGrpSpPr>
        <p:grpSpPr>
          <a:xfrm>
            <a:off x="210065" y="21334"/>
            <a:ext cx="11417643" cy="1683898"/>
            <a:chOff x="210065" y="21334"/>
            <a:chExt cx="11417643" cy="1683898"/>
          </a:xfrm>
        </p:grpSpPr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3CD2558-C860-7E4F-A6C2-5A2D9F79E1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0" y="512991"/>
              <a:ext cx="786711" cy="786711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2302FA70-50C1-6A47-A295-55519A865F5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71660" y="185258"/>
              <a:ext cx="1356048" cy="1356048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B124FBBF-151A-DC40-B20D-C3354FEF7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065" y="21334"/>
              <a:ext cx="1683898" cy="1683898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D53E9FCF-51F9-E04C-9F1A-7BE0D58F3C1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1294" y="432822"/>
              <a:ext cx="1163035" cy="851243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7DB1650-92B1-6348-9705-2BF9F6C9A5A6}"/>
                </a:ext>
              </a:extLst>
            </p:cNvPr>
            <p:cNvSpPr txBox="1"/>
            <p:nvPr/>
          </p:nvSpPr>
          <p:spPr>
            <a:xfrm>
              <a:off x="6664329" y="432822"/>
              <a:ext cx="17546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Asociația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Agențiilor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pentru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Dezvoltare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Regională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din </a:t>
              </a:r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România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- ROREG</a:t>
              </a:r>
              <a:endParaRPr lang="x-none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C3795C76-0D24-6F4B-92EE-ED7397F98CF7}"/>
              </a:ext>
            </a:extLst>
          </p:cNvPr>
          <p:cNvSpPr txBox="1"/>
          <p:nvPr/>
        </p:nvSpPr>
        <p:spPr>
          <a:xfrm>
            <a:off x="2386285" y="6425178"/>
            <a:ext cx="6673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x-none" sz="1600" dirty="0">
              <a:latin typeface="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458B3B-4F20-E746-8651-66AE67337CE9}"/>
              </a:ext>
            </a:extLst>
          </p:cNvPr>
          <p:cNvSpPr txBox="1"/>
          <p:nvPr/>
        </p:nvSpPr>
        <p:spPr>
          <a:xfrm>
            <a:off x="0" y="2676670"/>
            <a:ext cx="12192000" cy="1701300"/>
          </a:xfrm>
          <a:prstGeom prst="rect">
            <a:avLst/>
          </a:prstGeom>
          <a:solidFill>
            <a:srgbClr val="1C4B88"/>
          </a:solidFill>
        </p:spPr>
        <p:txBody>
          <a:bodyPr wrap="square" rtlCol="0">
            <a:spAutoFit/>
          </a:bodyPr>
          <a:lstStyle/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20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Implementarea Programului Operațional Regional în Nord-Est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0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LEC</a:t>
            </a:r>
            <a:r>
              <a:rPr lang="ro-RO" sz="20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Ț</a:t>
            </a:r>
            <a:r>
              <a:rPr lang="en-US" sz="20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II </a:t>
            </a:r>
            <a:r>
              <a:rPr lang="ro-RO" sz="20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Î</a:t>
            </a:r>
            <a:r>
              <a:rPr lang="en-US" sz="20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NV</a:t>
            </a:r>
            <a:r>
              <a:rPr lang="ro-RO" sz="20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ĂȚ</a:t>
            </a:r>
            <a:r>
              <a:rPr lang="en-US" sz="20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ATE</a:t>
            </a:r>
            <a:endParaRPr lang="ro-RO" sz="2000" b="1" dirty="0">
              <a:solidFill>
                <a:schemeClr val="bg1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en-US" sz="2000" b="1" dirty="0">
              <a:solidFill>
                <a:schemeClr val="bg1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marL="0"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0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28 </a:t>
            </a:r>
            <a:r>
              <a:rPr lang="en-US" sz="2000" b="1" dirty="0" err="1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octombrie</a:t>
            </a:r>
            <a:r>
              <a:rPr lang="en-US" sz="20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2021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B8ACED0-F8A2-4627-812A-14E7B7D4F1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9605C22-DC3C-4511-A130-B7E317F082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60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14">
            <a:extLst>
              <a:ext uri="{FF2B5EF4-FFF2-40B4-BE49-F238E27FC236}">
                <a16:creationId xmlns:a16="http://schemas.microsoft.com/office/drawing/2014/main" id="{AA8B0E99-2A8E-4148-8F86-3ACC8A35B989}"/>
              </a:ext>
            </a:extLst>
          </p:cNvPr>
          <p:cNvSpPr/>
          <p:nvPr/>
        </p:nvSpPr>
        <p:spPr>
          <a:xfrm flipV="1">
            <a:off x="478754" y="1770606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7CD71AD1-C578-EF45-91A0-65B44BE3A421}"/>
              </a:ext>
            </a:extLst>
          </p:cNvPr>
          <p:cNvSpPr txBox="1">
            <a:spLocks/>
          </p:cNvSpPr>
          <p:nvPr/>
        </p:nvSpPr>
        <p:spPr>
          <a:xfrm>
            <a:off x="608417" y="1201744"/>
            <a:ext cx="4907438" cy="2856282"/>
          </a:xfrm>
          <a:prstGeom prst="rect">
            <a:avLst/>
          </a:prstGeom>
        </p:spPr>
        <p:txBody>
          <a:bodyPr lIns="50800" tIns="50800" rIns="50800" bIns="5080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PROVOC</a:t>
            </a:r>
            <a:r>
              <a:rPr lang="ro-RO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Ă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RI- </a:t>
            </a:r>
            <a:r>
              <a:rPr lang="en-US" sz="2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rolul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ADR </a:t>
            </a:r>
            <a:r>
              <a:rPr lang="ro-RO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î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n </a:t>
            </a:r>
            <a:r>
              <a:rPr lang="en-US" sz="2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perioada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de </a:t>
            </a:r>
            <a:r>
              <a:rPr lang="en-US" sz="2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programare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2021-2027 </a:t>
            </a:r>
            <a:endParaRPr lang="en-US" sz="28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id="{64E5C92E-4C01-6447-A234-4E0D5B58BDEC}"/>
              </a:ext>
            </a:extLst>
          </p:cNvPr>
          <p:cNvSpPr/>
          <p:nvPr/>
        </p:nvSpPr>
        <p:spPr>
          <a:xfrm flipV="1">
            <a:off x="478754" y="4654648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1A57ED66-1F57-4037-A0AD-ACFFAA49D4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6576632" y="1406051"/>
            <a:ext cx="4824007" cy="3712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8246F25-163C-486C-95F8-2F1BDBA252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pic>
        <p:nvPicPr>
          <p:cNvPr id="10" name="Picture 2" descr="Cum sa stabiliti obiective si telurile de marketing - C&amp;A Duo">
            <a:extLst>
              <a:ext uri="{FF2B5EF4-FFF2-40B4-BE49-F238E27FC236}">
                <a16:creationId xmlns:a16="http://schemas.microsoft.com/office/drawing/2014/main" id="{9E48CC7F-7BBA-4616-9F04-5947C56C8A8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6022" y="326736"/>
            <a:ext cx="1904103" cy="1443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8D43852-4BDC-4CD4-A7BE-D976FE2A8A0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0310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14">
            <a:extLst>
              <a:ext uri="{FF2B5EF4-FFF2-40B4-BE49-F238E27FC236}">
                <a16:creationId xmlns:a16="http://schemas.microsoft.com/office/drawing/2014/main" id="{AA8B0E99-2A8E-4148-8F86-3ACC8A35B989}"/>
              </a:ext>
            </a:extLst>
          </p:cNvPr>
          <p:cNvSpPr/>
          <p:nvPr/>
        </p:nvSpPr>
        <p:spPr>
          <a:xfrm flipV="1">
            <a:off x="703686" y="459562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7CD71AD1-C578-EF45-91A0-65B44BE3A421}"/>
              </a:ext>
            </a:extLst>
          </p:cNvPr>
          <p:cNvSpPr txBox="1">
            <a:spLocks/>
          </p:cNvSpPr>
          <p:nvPr/>
        </p:nvSpPr>
        <p:spPr>
          <a:xfrm>
            <a:off x="870012" y="869526"/>
            <a:ext cx="10280341" cy="4747320"/>
          </a:xfrm>
          <a:prstGeom prst="rect">
            <a:avLst/>
          </a:prstGeom>
        </p:spPr>
        <p:txBody>
          <a:bodyPr lIns="50800" tIns="50800" rIns="50800" bIns="5080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900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☑️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tabilirea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unui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calendar c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â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realist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lansare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apelurilor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ș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respectarea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acestuia</a:t>
            </a:r>
            <a:endParaRPr lang="en-US" sz="18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900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☑️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Lansarea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apelurilor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â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cur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â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nd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posibil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dup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aprobarea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POR</a:t>
            </a:r>
            <a:endParaRPr lang="en-GB" sz="18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900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☑️ 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consultare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eficient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pentru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realizarea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ghidurilor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solicitantului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î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vederea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realiz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rii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unui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con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inut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clar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și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ușor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completat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al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cererii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finan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are;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organizarea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sesiuni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preg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tire cu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solicitan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ii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pentru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clarificarea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con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inutului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ghidului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solicitantului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cu accent pe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criteriile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eligibilitate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costuri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eligibile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și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incadrarea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anumitor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spe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e,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așa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cum au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reieșit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din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perioada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programare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curent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endParaRPr lang="en-US" sz="18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900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☑️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Promovarea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parteneriatului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la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nivel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local 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î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ntre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beneficiari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ales la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nivelul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autorit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ilor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publice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locale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mici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dimensiuni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care nu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dispun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resurse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suficiente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pentru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finan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area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proiectel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complexe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dar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care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prin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realizarea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unor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parteneriate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locale pot fi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asigurate</a:t>
            </a:r>
            <a:endParaRPr lang="en-GB" sz="18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900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☑️ </a:t>
            </a:r>
            <a:r>
              <a:rPr lang="ro-RO" sz="1800" b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Verificarea documentelor depuse 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de </a:t>
            </a:r>
            <a:r>
              <a:rPr lang="en-US" sz="1800" b="1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solicitan</a:t>
            </a:r>
            <a:r>
              <a:rPr lang="ro-RO" sz="1800" b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US" sz="1800" b="1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</a:t>
            </a:r>
            <a:r>
              <a:rPr lang="en-US" sz="1800" b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1800" b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 singură dată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la momentul cel mai relevant (în funcție de condițiile/prevederile impuse de Regulamentele CE)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 : coins arrondis 14">
            <a:extLst>
              <a:ext uri="{FF2B5EF4-FFF2-40B4-BE49-F238E27FC236}">
                <a16:creationId xmlns:a16="http://schemas.microsoft.com/office/drawing/2014/main" id="{E046F5EA-0268-4613-90C8-46979CB5BDFA}"/>
              </a:ext>
            </a:extLst>
          </p:cNvPr>
          <p:cNvSpPr/>
          <p:nvPr/>
        </p:nvSpPr>
        <p:spPr>
          <a:xfrm flipV="1">
            <a:off x="835711" y="5857521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5B3E5BE-5E70-48DB-911C-D24B85B227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822666"/>
            <a:ext cx="1533375" cy="864121"/>
          </a:xfrm>
          <a:prstGeom prst="rect">
            <a:avLst/>
          </a:prstGeom>
        </p:spPr>
      </p:pic>
      <p:sp>
        <p:nvSpPr>
          <p:cNvPr id="10" name="Donut 24">
            <a:extLst>
              <a:ext uri="{FF2B5EF4-FFF2-40B4-BE49-F238E27FC236}">
                <a16:creationId xmlns:a16="http://schemas.microsoft.com/office/drawing/2014/main" id="{8AA3FA4B-61F3-4300-9CF9-518F7B9C5D32}"/>
              </a:ext>
            </a:extLst>
          </p:cNvPr>
          <p:cNvSpPr/>
          <p:nvPr/>
        </p:nvSpPr>
        <p:spPr>
          <a:xfrm>
            <a:off x="10721130" y="56470"/>
            <a:ext cx="1108391" cy="1146570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rgbClr val="1A77B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16C98D8-B8CC-45A1-BE17-93C2D213CE5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371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14">
            <a:extLst>
              <a:ext uri="{FF2B5EF4-FFF2-40B4-BE49-F238E27FC236}">
                <a16:creationId xmlns:a16="http://schemas.microsoft.com/office/drawing/2014/main" id="{AA8B0E99-2A8E-4148-8F86-3ACC8A35B989}"/>
              </a:ext>
            </a:extLst>
          </p:cNvPr>
          <p:cNvSpPr/>
          <p:nvPr/>
        </p:nvSpPr>
        <p:spPr>
          <a:xfrm flipV="1">
            <a:off x="478754" y="623379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7CD71AD1-C578-EF45-91A0-65B44BE3A421}"/>
              </a:ext>
            </a:extLst>
          </p:cNvPr>
          <p:cNvSpPr txBox="1">
            <a:spLocks/>
          </p:cNvSpPr>
          <p:nvPr/>
        </p:nvSpPr>
        <p:spPr>
          <a:xfrm>
            <a:off x="943977" y="973078"/>
            <a:ext cx="10206376" cy="4721949"/>
          </a:xfrm>
          <a:prstGeom prst="rect">
            <a:avLst/>
          </a:prstGeom>
        </p:spPr>
        <p:txBody>
          <a:bodyPr lIns="50800" tIns="50800" rIns="50800" bIns="5080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900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☑️ </a:t>
            </a:r>
            <a:r>
              <a:rPr lang="en-GB" sz="1800" b="1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Utilizarea</a:t>
            </a: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fi</a:t>
            </a:r>
            <a:r>
              <a:rPr lang="ro-RO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ș</a:t>
            </a:r>
            <a:r>
              <a:rPr lang="en-GB" sz="1800" b="1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elor</a:t>
            </a: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b="1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proiect</a:t>
            </a: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pentru</a:t>
            </a: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selec</a:t>
            </a:r>
            <a:r>
              <a:rPr lang="ro-RO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b="1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</a:t>
            </a:r>
            <a:r>
              <a:rPr lang="en-GB" sz="1800" b="1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</a:t>
            </a:r>
            <a:r>
              <a:rPr lang="en-GB" sz="1800" b="1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opera</a:t>
            </a:r>
            <a:r>
              <a:rPr lang="ro-RO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b="1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iunilor</a:t>
            </a:r>
            <a:r>
              <a:rPr lang="en-GB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autorităților publice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espectiv depunere la nivel de fișa de proiect, evaluare rapidă (se cumulează actualele etape CAE și ETF), confirmare posibilitate finanțare</a:t>
            </a:r>
            <a:r>
              <a:rPr lang="en-US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– 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î</a:t>
            </a:r>
            <a:r>
              <a:rPr lang="en-US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ncheiere</a:t>
            </a:r>
            <a:r>
              <a:rPr lang="en-US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contract -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cu condiția depunerii PT </a:t>
            </a:r>
            <a:r>
              <a:rPr lang="en-US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conform 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cu legislația, intr-un termen de stabilit</a:t>
            </a: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900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☑️  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Adoptarea bugetului simplificat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900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☑️  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Aplicarea principiului a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sum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ii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r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US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spunderii</a:t>
            </a:r>
            <a:r>
              <a:rPr lang="en-US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de către cei cărora le aparțin prin legislație aceste prerogative</a:t>
            </a:r>
            <a:endParaRPr lang="en-GB" sz="1800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900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☑️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Aplicarea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unei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proceduri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selec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contractare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î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cadrul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apelurilor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competitive care s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nu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impun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evaluarea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sute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cereri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finan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are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daca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alocarea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se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opre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ș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la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cateva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zeci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…</a:t>
            </a:r>
            <a:endParaRPr lang="ro-RO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900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☑️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Stabilirea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unor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criterii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obiective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departajare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a opera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iunilor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pentru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care se solicit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finan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are in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cadrul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unui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apel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competitiv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(de exemplu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autoevaluare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facil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ă)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-&gt; c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â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mai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pu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ine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contesta</a:t>
            </a:r>
            <a:r>
              <a:rPr lang="ro-RO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ii</a:t>
            </a:r>
          </a:p>
          <a:p>
            <a:pPr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o-RO" sz="900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☑️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Evitarea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modific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rii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substan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iale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a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ghidurilor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solicitantului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î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ntre</a:t>
            </a:r>
            <a:r>
              <a:rPr lang="en-GB" sz="1800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sz="1800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apeluri</a:t>
            </a:r>
            <a:endParaRPr lang="en-GB" sz="1800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id="{64E5C92E-4C01-6447-A234-4E0D5B58BDEC}"/>
              </a:ext>
            </a:extLst>
          </p:cNvPr>
          <p:cNvSpPr/>
          <p:nvPr/>
        </p:nvSpPr>
        <p:spPr>
          <a:xfrm flipV="1">
            <a:off x="496788" y="6200309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AD76466-AA5D-43DF-B179-0CCFC79678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628836"/>
            <a:ext cx="1877324" cy="1057951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B2F4674B-375E-42C2-B7E9-400B77C469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48301" y="98380"/>
            <a:ext cx="1040183" cy="104999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A52A5A-F070-4F8C-953F-AEC8352DDF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2249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14">
            <a:extLst>
              <a:ext uri="{FF2B5EF4-FFF2-40B4-BE49-F238E27FC236}">
                <a16:creationId xmlns:a16="http://schemas.microsoft.com/office/drawing/2014/main" id="{AA8B0E99-2A8E-4148-8F86-3ACC8A35B989}"/>
              </a:ext>
            </a:extLst>
          </p:cNvPr>
          <p:cNvSpPr/>
          <p:nvPr/>
        </p:nvSpPr>
        <p:spPr>
          <a:xfrm flipV="1">
            <a:off x="478754" y="840969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7CD71AD1-C578-EF45-91A0-65B44BE3A421}"/>
              </a:ext>
            </a:extLst>
          </p:cNvPr>
          <p:cNvSpPr txBox="1">
            <a:spLocks noChangeAspect="1"/>
          </p:cNvSpPr>
          <p:nvPr/>
        </p:nvSpPr>
        <p:spPr>
          <a:xfrm>
            <a:off x="595901" y="1368512"/>
            <a:ext cx="11316984" cy="4292549"/>
          </a:xfrm>
          <a:prstGeom prst="rect">
            <a:avLst/>
          </a:prstGeom>
        </p:spPr>
        <p:txBody>
          <a:bodyPr wrap="none" lIns="50800" tIns="50800" rIns="50800" bIns="5080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ro-RO" sz="1800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ro-RO" sz="1800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ro-RO" sz="1800" b="1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ro-RO" sz="1800" b="1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r>
              <a:rPr lang="en-US" sz="1800" b="1" dirty="0" err="1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MySMIS</a:t>
            </a:r>
            <a:r>
              <a:rPr lang="en-US" sz="18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1800" dirty="0" err="1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Modificări</a:t>
            </a:r>
            <a:r>
              <a:rPr lang="en-US" sz="18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actualizări</a:t>
            </a:r>
            <a:r>
              <a:rPr lang="en-US" sz="18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imbunătățiri</a:t>
            </a:r>
            <a:r>
              <a:rPr lang="en-US" sz="18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lang="en-US" sz="1800" dirty="0" err="1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grupuri</a:t>
            </a:r>
            <a:r>
              <a:rPr lang="en-US" sz="18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 </a:t>
            </a:r>
            <a:r>
              <a:rPr lang="en-US" sz="1800" dirty="0" err="1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lucru</a:t>
            </a:r>
            <a:r>
              <a:rPr lang="en-US" sz="1800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o-RO" sz="1800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b="1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en-US" sz="2400" b="1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ATEN</a:t>
            </a:r>
            <a:r>
              <a:rPr lang="ro-RO" sz="2400" b="1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Ț</a:t>
            </a:r>
            <a:r>
              <a:rPr lang="en-US" sz="2400" b="1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IE</a:t>
            </a:r>
            <a:r>
              <a:rPr lang="ro-RO" sz="2400" b="1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</a:p>
          <a:p>
            <a: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ro-RO" sz="2400" b="1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2400" b="1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MySMIS transpune informatic cerințele Sistemului de Management si Control!</a:t>
            </a:r>
          </a:p>
          <a:p>
            <a:pPr marR="0" algn="ctr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ro-RO" sz="2400" b="1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Sistemul de Management și Control depinde </a:t>
            </a:r>
            <a:r>
              <a:rPr lang="ro-RO" sz="2800" b="1" dirty="0"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ș</a:t>
            </a:r>
            <a:r>
              <a:rPr lang="ro-RO" sz="2800" b="1" dirty="0">
                <a:effectLst/>
                <a:latin typeface="Trebuchet MS" panose="020B0603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de noi!!</a:t>
            </a:r>
            <a:endParaRPr lang="en-US" sz="2800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US" sz="1800" dirty="0">
              <a:effectLst/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US" sz="1800" dirty="0">
              <a:latin typeface="Trebuchet MS" panose="020B0603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marR="0" indent="-28575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Font typeface="Wingdings" panose="05000000000000000000" pitchFamily="2" charset="2"/>
              <a:buChar char="Ø"/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R="0" algn="just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id="{64E5C92E-4C01-6447-A234-4E0D5B58BDEC}"/>
              </a:ext>
            </a:extLst>
          </p:cNvPr>
          <p:cNvSpPr/>
          <p:nvPr/>
        </p:nvSpPr>
        <p:spPr>
          <a:xfrm flipV="1">
            <a:off x="478754" y="5970746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B0818AE-311A-4436-B47C-AA3A1C389C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EE86D824-CC5E-4ACC-A810-B1C1E0AE15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84106" y="361633"/>
            <a:ext cx="1286157" cy="128615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BA81D42-09D0-4A8E-B08C-8E702AAA98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2353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23992EA-4B2C-264B-BF3A-C6EB79890CBA}"/>
              </a:ext>
            </a:extLst>
          </p:cNvPr>
          <p:cNvSpPr/>
          <p:nvPr/>
        </p:nvSpPr>
        <p:spPr>
          <a:xfrm>
            <a:off x="6275219" y="1193209"/>
            <a:ext cx="5544869" cy="3357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Cre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ș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terea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capacit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ăț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ii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noastre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institu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ț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ionale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-ADR, p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ă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r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ț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interesate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,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poten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ț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iali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solicitan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ț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beneficiari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-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este 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str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â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ns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legat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ă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de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toate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aspectele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pe care le 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vrem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î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mbun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ă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t</a:t>
            </a:r>
            <a:r>
              <a:rPr lang="ro-RO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ăț</a:t>
            </a:r>
            <a:r>
              <a:rPr lang="en-US" sz="2400" b="1" dirty="0" err="1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ite</a:t>
            </a:r>
            <a:r>
              <a:rPr lang="en-US" sz="2400" b="1" dirty="0">
                <a:solidFill>
                  <a:schemeClr val="accent1">
                    <a:lumMod val="50000"/>
                  </a:schemeClr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.</a:t>
            </a:r>
            <a:endParaRPr lang="en-US" sz="2400" dirty="0">
              <a:solidFill>
                <a:schemeClr val="accent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074" name="Picture 2" descr="Regulile jocului pentru reusita in afaceri!">
            <a:extLst>
              <a:ext uri="{FF2B5EF4-FFF2-40B4-BE49-F238E27FC236}">
                <a16:creationId xmlns:a16="http://schemas.microsoft.com/office/drawing/2014/main" id="{126BD0B3-EA18-48C6-A20B-087DB547C653}"/>
              </a:ext>
            </a:extLst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21" b="10521"/>
          <a:stretch>
            <a:fillRect/>
          </a:stretch>
        </p:blipFill>
        <p:spPr bwMode="auto">
          <a:xfrm>
            <a:off x="924444" y="1570106"/>
            <a:ext cx="4592386" cy="3626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B17FA4-B7FA-45C8-B850-26B2E65D49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47E8DA04-D63E-4959-A619-F7CB132472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7612" y="235122"/>
            <a:ext cx="1158340" cy="10790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DB8BD13-26F3-4A5B-AAD0-424983114B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8491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">
            <a:extLst>
              <a:ext uri="{FF2B5EF4-FFF2-40B4-BE49-F238E27FC236}">
                <a16:creationId xmlns:a16="http://schemas.microsoft.com/office/drawing/2014/main" id="{243E32C7-9CC5-CF46-BD92-C8F89BA16634}"/>
              </a:ext>
            </a:extLst>
          </p:cNvPr>
          <p:cNvSpPr txBox="1">
            <a:spLocks/>
          </p:cNvSpPr>
          <p:nvPr/>
        </p:nvSpPr>
        <p:spPr>
          <a:xfrm>
            <a:off x="821933" y="2139925"/>
            <a:ext cx="9950521" cy="220604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</a:pPr>
            <a:r>
              <a:rPr lang="en-US" sz="40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V</a:t>
            </a:r>
            <a:r>
              <a:rPr lang="ro-RO" sz="40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sz="40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sz="40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mul</a:t>
            </a:r>
            <a:r>
              <a:rPr lang="ro-RO" sz="40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sz="40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umim</a:t>
            </a:r>
            <a:r>
              <a:rPr lang="ro-RO" sz="40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!</a:t>
            </a:r>
          </a:p>
          <a:p>
            <a:pPr marL="0" indent="0" algn="ctr" fontAlgn="auto">
              <a:spcAft>
                <a:spcPts val="0"/>
              </a:spcAft>
              <a:buFont typeface="Arial"/>
              <a:buNone/>
            </a:pPr>
            <a:endParaRPr lang="ro-RO" sz="4000" b="1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indent="0" fontAlgn="auto">
              <a:spcAft>
                <a:spcPts val="0"/>
              </a:spcAft>
              <a:buFont typeface="Arial"/>
              <a:buNone/>
            </a:pPr>
            <a:r>
              <a:rPr lang="ro-RO" sz="1800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Monica HARJA ZLĂVOG - Director Adjunct OI POR Nord-Est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</a:pPr>
            <a:r>
              <a:rPr lang="ro-RO" sz="1800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Cristian ZAMĂ – Director OI POR Nord-Est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7A6291-EF4A-924B-8F6C-2D70D24C6E42}"/>
              </a:ext>
            </a:extLst>
          </p:cNvPr>
          <p:cNvSpPr/>
          <p:nvPr/>
        </p:nvSpPr>
        <p:spPr>
          <a:xfrm>
            <a:off x="2161657" y="4522884"/>
            <a:ext cx="727107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de-DE" sz="16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de-DE" sz="24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www.roreg.eu</a:t>
            </a:r>
            <a:endParaRPr lang="en-US" sz="2400" b="1" dirty="0">
              <a:solidFill>
                <a:srgbClr val="1C4A88"/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71BB59-37D3-914A-BE53-1F71D57751BE}"/>
              </a:ext>
            </a:extLst>
          </p:cNvPr>
          <p:cNvSpPr txBox="1"/>
          <p:nvPr/>
        </p:nvSpPr>
        <p:spPr>
          <a:xfrm>
            <a:off x="2386285" y="6425178"/>
            <a:ext cx="6673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x-none" sz="1600" dirty="0">
              <a:latin typeface="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1645475-76CA-4668-BBDB-DDE208C20CDC}"/>
              </a:ext>
            </a:extLst>
          </p:cNvPr>
          <p:cNvGrpSpPr/>
          <p:nvPr/>
        </p:nvGrpSpPr>
        <p:grpSpPr>
          <a:xfrm>
            <a:off x="210065" y="21334"/>
            <a:ext cx="11417643" cy="1683898"/>
            <a:chOff x="210065" y="21334"/>
            <a:chExt cx="11417643" cy="1683898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002FC96-E50E-7E47-8A6F-56F7A9FE166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48000" y="512991"/>
              <a:ext cx="786711" cy="786711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EA7CD43D-6AA2-7349-A62C-2FB53405E72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271660" y="185258"/>
              <a:ext cx="1356048" cy="1356048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E001F078-13A8-2540-AF51-36753F44FB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10065" y="21334"/>
              <a:ext cx="1683898" cy="1683898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5C5A305-42F0-2F48-8C97-17A67035500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501294" y="432822"/>
              <a:ext cx="1163035" cy="85124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27333AE-A547-D349-B8A8-BB15C1ACE05A}"/>
                </a:ext>
              </a:extLst>
            </p:cNvPr>
            <p:cNvSpPr txBox="1"/>
            <p:nvPr/>
          </p:nvSpPr>
          <p:spPr>
            <a:xfrm>
              <a:off x="6664329" y="432822"/>
              <a:ext cx="1754659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Asociația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Agențiilor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pentru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Dezvoltare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Regională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din </a:t>
              </a:r>
              <a:r>
                <a:rPr lang="en-GB" sz="1200" dirty="0" err="1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România</a:t>
              </a:r>
              <a:r>
                <a:rPr lang="en-GB" sz="1200" dirty="0">
                  <a:solidFill>
                    <a:srgbClr val="0D4D95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- ROREG</a:t>
              </a:r>
              <a:endParaRPr lang="x-none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:a16="http://schemas.microsoft.com/office/drawing/2014/main" id="{CA8372DD-1122-4114-A2E6-CD5179B2A8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B17FCE4-DB34-4474-90FC-4DF354BD3B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1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C5C8F-E322-9C41-B86C-03E6B0DCAAA0}"/>
              </a:ext>
            </a:extLst>
          </p:cNvPr>
          <p:cNvSpPr txBox="1"/>
          <p:nvPr/>
        </p:nvSpPr>
        <p:spPr>
          <a:xfrm>
            <a:off x="638827" y="489611"/>
            <a:ext cx="10708815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Elemente</a:t>
            </a:r>
            <a:r>
              <a:rPr lang="en-US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supuse</a:t>
            </a:r>
            <a:r>
              <a:rPr lang="en-US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 </a:t>
            </a:r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analizei</a:t>
            </a:r>
            <a:endParaRPr lang="ro-RO" sz="3200" b="1" dirty="0">
              <a:solidFill>
                <a:srgbClr val="1C4A88"/>
              </a:solidFill>
              <a:latin typeface="Verdana" panose="020B0604030504040204" pitchFamily="34" charset="0"/>
              <a:ea typeface="Verdana" panose="020B0604030504040204" pitchFamily="34" charset="0"/>
              <a:cs typeface="Open Sans Extrabold" panose="020B0606030504020204" pitchFamily="34" charset="0"/>
            </a:endParaRPr>
          </a:p>
          <a:p>
            <a:endParaRPr lang="ro-RO" dirty="0"/>
          </a:p>
        </p:txBody>
      </p:sp>
      <p:sp>
        <p:nvSpPr>
          <p:cNvPr id="6" name="Rectangle : coins arrondis 14">
            <a:extLst>
              <a:ext uri="{FF2B5EF4-FFF2-40B4-BE49-F238E27FC236}">
                <a16:creationId xmlns:a16="http://schemas.microsoft.com/office/drawing/2014/main" id="{DE118D5F-7D0D-1248-A0DB-5F3BD4054BA9}"/>
              </a:ext>
            </a:extLst>
          </p:cNvPr>
          <p:cNvSpPr/>
          <p:nvPr/>
        </p:nvSpPr>
        <p:spPr>
          <a:xfrm flipV="1">
            <a:off x="638827" y="1552678"/>
            <a:ext cx="1903957" cy="75706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521437" y="1800928"/>
            <a:ext cx="10708815" cy="4742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Am analizat etapele din viața fiecărei cereri de finanțare / proiect pe etape derulate în actualul POR, prin prisma sarcinilor administrative ale solicitanților / beneficiarilor și ale organismelor implicate in gestionarea Programului:</a:t>
            </a:r>
          </a:p>
          <a:p>
            <a:pPr algn="just">
              <a:lnSpc>
                <a:spcPct val="150000"/>
              </a:lnSpc>
            </a:pP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    Aspecte referitoare la procesul de evaluare, selecție, contractare – ESC</a:t>
            </a:r>
          </a:p>
          <a:p>
            <a:pPr algn="just">
              <a:lnSpc>
                <a:spcPct val="150000"/>
              </a:lnSpc>
            </a:pP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    Aspecte referitoare la implementarea proiectelor / contractelor de finanțare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endParaRPr lang="ro-RO" b="1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endParaRPr lang="ro-RO" b="1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algn="ctr">
              <a:lnSpc>
                <a:spcPct val="150000"/>
              </a:lnSpc>
            </a:pPr>
            <a:r>
              <a:rPr lang="ro-RO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Ar trebui ca deficiențele sesizate de dumneavoastră și de noi să se concretizeze, pentru viitor, în măsuri menite să ușureze accesarea Fondurilor Structurale în România, implicit rezolvarea problemelor Țării!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4195335-ABDC-4BCE-8D89-07AFCA55E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6AC923-0023-44F2-89A7-F43FE7F2E9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45335" y="117969"/>
            <a:ext cx="1884917" cy="188491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748E203-7AC1-41E4-BA74-02D97AFF6C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6454" y="640867"/>
            <a:ext cx="1046017" cy="433851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1FF16AA-98BC-4FB3-87B4-984D98BFB5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827" y="3164474"/>
            <a:ext cx="321560" cy="32602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63EC394-5919-4D52-8691-DE95A76052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8827" y="3515089"/>
            <a:ext cx="321560" cy="326026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4BB799B-D91C-458B-A6C9-015F496D710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80869" y="4103056"/>
            <a:ext cx="384081" cy="414564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9DA149D-FC83-4D82-B3BC-8F586A05E18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50555" y="4072573"/>
            <a:ext cx="2060627" cy="47552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0D7052-E522-4D30-81D8-EC5D7AB078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45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C5C8F-E322-9C41-B86C-03E6B0DCAAA0}"/>
              </a:ext>
            </a:extLst>
          </p:cNvPr>
          <p:cNvSpPr txBox="1"/>
          <p:nvPr/>
        </p:nvSpPr>
        <p:spPr>
          <a:xfrm>
            <a:off x="638827" y="621375"/>
            <a:ext cx="107088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Evaluare</a:t>
            </a:r>
            <a:r>
              <a:rPr lang="en-US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. </a:t>
            </a:r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Selec</a:t>
            </a:r>
            <a:r>
              <a:rPr lang="ro-RO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ț</a:t>
            </a:r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ie</a:t>
            </a:r>
            <a:r>
              <a:rPr lang="en-US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. </a:t>
            </a:r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Contractare</a:t>
            </a:r>
            <a:endParaRPr lang="ro-RO" sz="3200" b="1" dirty="0">
              <a:solidFill>
                <a:srgbClr val="1C4A88"/>
              </a:solidFill>
              <a:latin typeface="Verdana" panose="020B0604030504040204" pitchFamily="34" charset="0"/>
              <a:ea typeface="Verdana" panose="020B0604030504040204" pitchFamily="34" charset="0"/>
              <a:cs typeface="Open Sans Extrabold" panose="020B0606030504020204" pitchFamily="34" charset="0"/>
            </a:endParaRPr>
          </a:p>
          <a:p>
            <a:endParaRPr lang="ro-RO" dirty="0"/>
          </a:p>
          <a:p>
            <a:endParaRPr lang="ro-RO" dirty="0"/>
          </a:p>
        </p:txBody>
      </p:sp>
      <p:sp>
        <p:nvSpPr>
          <p:cNvPr id="6" name="Rectangle : coins arrondis 14">
            <a:extLst>
              <a:ext uri="{FF2B5EF4-FFF2-40B4-BE49-F238E27FC236}">
                <a16:creationId xmlns:a16="http://schemas.microsoft.com/office/drawing/2014/main" id="{DE118D5F-7D0D-1248-A0DB-5F3BD4054BA9}"/>
              </a:ext>
            </a:extLst>
          </p:cNvPr>
          <p:cNvSpPr/>
          <p:nvPr/>
        </p:nvSpPr>
        <p:spPr>
          <a:xfrm flipV="1">
            <a:off x="638827" y="1552678"/>
            <a:ext cx="1903957" cy="75706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521437" y="2009776"/>
            <a:ext cx="10708815" cy="37851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       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Ghidu</a:t>
            </a:r>
            <a:r>
              <a:rPr lang="ro-RO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rile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Solicitantului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lvl="2"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 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Timp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insuficient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pe</a:t>
            </a:r>
            <a:r>
              <a:rPr lang="ro-RO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tru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preg</a:t>
            </a:r>
            <a:r>
              <a:rPr lang="ro-RO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US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tire</a:t>
            </a:r>
          </a:p>
          <a:p>
            <a:pPr lvl="2"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 </a:t>
            </a:r>
            <a:r>
              <a:rPr lang="en-GB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M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odific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rile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succesive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numeroase</a:t>
            </a:r>
            <a:endParaRPr lang="en-US" dirty="0">
              <a:effectLst/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 </a:t>
            </a:r>
            <a:r>
              <a:rPr lang="en-GB" dirty="0" err="1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bordare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diferit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a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ghidurilor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specifice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î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privin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acelora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ș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i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cerin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 (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dovedire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proprietate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cerin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ț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e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si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termene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procedurale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-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num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permis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solicit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ri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clarific</a:t>
            </a:r>
            <a:r>
              <a:rPr lang="ro-RO" dirty="0"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ri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termene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r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spuns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la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acestea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posibilitatea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de a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lua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î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n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calcul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r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spunsurile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la 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clarific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ă</a:t>
            </a:r>
            <a:r>
              <a:rPr lang="en-GB" dirty="0" err="1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ri</a:t>
            </a:r>
            <a:r>
              <a:rPr lang="ro-RO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 în acordarea punctajelor</a:t>
            </a:r>
            <a:r>
              <a:rPr lang="en-GB" dirty="0">
                <a:effectLst/>
                <a:latin typeface="Verdana" panose="020B0604030504040204" pitchFamily="34" charset="0"/>
                <a:ea typeface="Verdana" panose="020B0604030504040204" pitchFamily="34" charset="0"/>
                <a:cs typeface="Times New Roman" panose="02020603050405020304" pitchFamily="18" charset="0"/>
              </a:rPr>
              <a:t>, etc.)</a:t>
            </a:r>
            <a:endParaRPr lang="en-US" dirty="0">
              <a:latin typeface="Verdana" panose="020B0604030504040204" pitchFamily="34" charset="0"/>
              <a:ea typeface="Verdana" panose="020B0604030504040204" pitchFamily="34" charset="0"/>
              <a:cs typeface="Times New Roman" panose="02020603050405020304" pitchFamily="18" charset="0"/>
            </a:endParaRPr>
          </a:p>
          <a:p>
            <a:pPr lvl="2"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 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Cerin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e care nu sunt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prev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zute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in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reglement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rile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legale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3016D69-8829-437C-9378-AF188F150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2" y="5737952"/>
            <a:ext cx="1902491" cy="107213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752072E-E22F-4549-8DF5-75973971D9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9346" y="245799"/>
            <a:ext cx="1883827" cy="18899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24FE432-3E23-46F9-9A61-503F2898C4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289889">
            <a:off x="554738" y="2267482"/>
            <a:ext cx="814016" cy="8479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F8EE308-732C-4D71-9786-4B8477001DB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0960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C5C8F-E322-9C41-B86C-03E6B0DCAAA0}"/>
              </a:ext>
            </a:extLst>
          </p:cNvPr>
          <p:cNvSpPr txBox="1"/>
          <p:nvPr/>
        </p:nvSpPr>
        <p:spPr>
          <a:xfrm>
            <a:off x="638827" y="621375"/>
            <a:ext cx="107088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Evaluare</a:t>
            </a:r>
            <a:r>
              <a:rPr lang="en-US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. </a:t>
            </a:r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Selec</a:t>
            </a:r>
            <a:r>
              <a:rPr lang="ro-RO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ț</a:t>
            </a:r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ie</a:t>
            </a:r>
            <a:r>
              <a:rPr lang="en-US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. </a:t>
            </a:r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Contractare</a:t>
            </a:r>
            <a:r>
              <a:rPr lang="en-US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.</a:t>
            </a:r>
            <a:endParaRPr lang="ro-RO" sz="3200" b="1" dirty="0">
              <a:solidFill>
                <a:srgbClr val="1C4A88"/>
              </a:solidFill>
              <a:latin typeface="Verdana" panose="020B0604030504040204" pitchFamily="34" charset="0"/>
              <a:ea typeface="Verdana" panose="020B0604030504040204" pitchFamily="34" charset="0"/>
              <a:cs typeface="Open Sans Extrabold" panose="020B0606030504020204" pitchFamily="34" charset="0"/>
            </a:endParaRPr>
          </a:p>
          <a:p>
            <a:endParaRPr lang="ro-RO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o-RO" dirty="0"/>
          </a:p>
        </p:txBody>
      </p:sp>
      <p:sp>
        <p:nvSpPr>
          <p:cNvPr id="6" name="Rectangle : coins arrondis 14">
            <a:extLst>
              <a:ext uri="{FF2B5EF4-FFF2-40B4-BE49-F238E27FC236}">
                <a16:creationId xmlns:a16="http://schemas.microsoft.com/office/drawing/2014/main" id="{DE118D5F-7D0D-1248-A0DB-5F3BD4054BA9}"/>
              </a:ext>
            </a:extLst>
          </p:cNvPr>
          <p:cNvSpPr/>
          <p:nvPr/>
        </p:nvSpPr>
        <p:spPr>
          <a:xfrm flipV="1">
            <a:off x="638827" y="1552678"/>
            <a:ext cx="1903957" cy="75706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443883" y="2009777"/>
            <a:ext cx="11034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57300" lvl="2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ro-RO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lvl="2"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 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Utilizarea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unor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criterii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pentru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care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aprecierea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(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punctarea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)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este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subiectiv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 num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ă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r mare de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contesta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ț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  <a:sym typeface="Wingdings" panose="05000000000000000000" pitchFamily="2" charset="2"/>
              </a:rPr>
              <a:t>ii</a:t>
            </a:r>
            <a:endParaRPr lang="ro-RO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lvl="2"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 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Durata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mare de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timp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la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momentul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depunerii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cererii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finan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are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și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p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â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n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la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contractare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, durata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ce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duce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la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scurtarea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timpului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r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mas de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implementare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a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proiectelor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(vezi inclusiv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contractarea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echipelor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ETF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“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independente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”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)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lvl="2"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 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Sarcini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administrative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mai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mari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decat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cele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absolut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necesare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; care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este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(a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fost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)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scopul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? 🤷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DC2C05-99E9-4052-9B71-6AFA51687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DD21568-638A-48A9-88BA-354F037893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4430" y="0"/>
            <a:ext cx="1883827" cy="18899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F4ACD0C-9411-4304-9959-BB18DE0E71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653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C5C8F-E322-9C41-B86C-03E6B0DCAAA0}"/>
              </a:ext>
            </a:extLst>
          </p:cNvPr>
          <p:cNvSpPr txBox="1"/>
          <p:nvPr/>
        </p:nvSpPr>
        <p:spPr>
          <a:xfrm>
            <a:off x="638827" y="621375"/>
            <a:ext cx="107088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Evaluare</a:t>
            </a:r>
            <a:r>
              <a:rPr lang="en-US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. </a:t>
            </a:r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Selec</a:t>
            </a:r>
            <a:r>
              <a:rPr lang="ro-RO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ț</a:t>
            </a:r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ie</a:t>
            </a:r>
            <a:r>
              <a:rPr lang="en-US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. </a:t>
            </a:r>
            <a:r>
              <a:rPr lang="en-US" sz="3200" b="1" dirty="0" err="1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Contractare</a:t>
            </a:r>
            <a:endParaRPr lang="ro-RO" sz="3200" b="1" dirty="0">
              <a:solidFill>
                <a:srgbClr val="1C4A88"/>
              </a:solidFill>
              <a:latin typeface="Verdana" panose="020B0604030504040204" pitchFamily="34" charset="0"/>
              <a:ea typeface="Verdana" panose="020B0604030504040204" pitchFamily="34" charset="0"/>
              <a:cs typeface="Open Sans Extrabold" panose="020B0606030504020204" pitchFamily="34" charset="0"/>
            </a:endParaRPr>
          </a:p>
          <a:p>
            <a:endParaRPr lang="ro-RO" dirty="0"/>
          </a:p>
          <a:p>
            <a:endParaRPr lang="ro-RO" dirty="0"/>
          </a:p>
        </p:txBody>
      </p:sp>
      <p:sp>
        <p:nvSpPr>
          <p:cNvPr id="6" name="Rectangle : coins arrondis 14">
            <a:extLst>
              <a:ext uri="{FF2B5EF4-FFF2-40B4-BE49-F238E27FC236}">
                <a16:creationId xmlns:a16="http://schemas.microsoft.com/office/drawing/2014/main" id="{DE118D5F-7D0D-1248-A0DB-5F3BD4054BA9}"/>
              </a:ext>
            </a:extLst>
          </p:cNvPr>
          <p:cNvSpPr/>
          <p:nvPr/>
        </p:nvSpPr>
        <p:spPr>
          <a:xfrm flipV="1">
            <a:off x="638827" y="1552678"/>
            <a:ext cx="1903957" cy="75706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443882" y="2009777"/>
            <a:ext cx="11382357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2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Alocare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dispropor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ionat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î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n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raport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cu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cererea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din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regiune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îngreunează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procesul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selec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ie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(vezi actualele axe 2, 3, 8, 10 și 13)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lvl="2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Verificarea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calit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ăț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ii de IMM-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demers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extrem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laborios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desf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ăș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urat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diferit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chiar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ș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î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ntre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ADR-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uri</a:t>
            </a:r>
            <a:endParaRPr lang="ro-RO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lvl="2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Semnarea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contractelor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finan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are la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stadiul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SF/ DALI</a:t>
            </a:r>
          </a:p>
          <a:p>
            <a:pPr marL="1257300" lvl="2" indent="-34290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ro-RO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marL="0" lvl="2"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 💻 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MySMIS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-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Func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ionarea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dificil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 </a:t>
            </a:r>
            <a:r>
              <a:rPr lang="en-GB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-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circuitul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documentelor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persoanele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/ funcțiile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implicate 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î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n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procesele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ESC 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ș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cu implicații ulterioare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î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n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verificarea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cheltuielilor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monitorizare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.</a:t>
            </a:r>
          </a:p>
          <a:p>
            <a:pPr marL="0" lvl="2" algn="just">
              <a:lnSpc>
                <a:spcPct val="150000"/>
              </a:lnSpc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14DB01B-171C-4012-BC24-848E7132A72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D29699-FB8A-4889-8319-06F4F45DB1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4430" y="0"/>
            <a:ext cx="1883827" cy="188992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6A78B12-22FC-4A6A-97BC-49E20B6FBC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0851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C5C8F-E322-9C41-B86C-03E6B0DCAAA0}"/>
              </a:ext>
            </a:extLst>
          </p:cNvPr>
          <p:cNvSpPr txBox="1"/>
          <p:nvPr/>
        </p:nvSpPr>
        <p:spPr>
          <a:xfrm>
            <a:off x="638827" y="621375"/>
            <a:ext cx="107088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IMPLEMENTARE</a:t>
            </a:r>
          </a:p>
          <a:p>
            <a:endParaRPr lang="ro-RO" dirty="0"/>
          </a:p>
          <a:p>
            <a:endParaRPr lang="ro-RO" dirty="0"/>
          </a:p>
        </p:txBody>
      </p:sp>
      <p:sp>
        <p:nvSpPr>
          <p:cNvPr id="6" name="Rectangle : coins arrondis 14">
            <a:extLst>
              <a:ext uri="{FF2B5EF4-FFF2-40B4-BE49-F238E27FC236}">
                <a16:creationId xmlns:a16="http://schemas.microsoft.com/office/drawing/2014/main" id="{DE118D5F-7D0D-1248-A0DB-5F3BD4054BA9}"/>
              </a:ext>
            </a:extLst>
          </p:cNvPr>
          <p:cNvSpPr/>
          <p:nvPr/>
        </p:nvSpPr>
        <p:spPr>
          <a:xfrm flipV="1">
            <a:off x="638827" y="1552678"/>
            <a:ext cx="1903957" cy="75706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521437" y="2009776"/>
            <a:ext cx="10549017" cy="30802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Aplicarea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c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tre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beneficiari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a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prevederilor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legale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cu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privire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la ACHIZI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II</a:t>
            </a:r>
            <a:endParaRPr lang="ro-RO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marL="1200150" lvl="2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Alegerea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procedurii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marL="1200150" lvl="2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Utilizarea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criterii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restrictive</a:t>
            </a:r>
          </a:p>
          <a:p>
            <a:pPr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Prevederile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Contractului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finan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are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- cum pot s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“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netezeasc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”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sau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s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blocheze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drumul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c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tre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o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implementare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f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poveri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administrative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exagerate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?</a:t>
            </a:r>
          </a:p>
          <a:p>
            <a:pPr marL="1200150" lvl="2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Constr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â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ngeri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EF01F1F-E9D1-4F53-9250-9EC8A6780B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AFE507FC-6757-4576-97AC-992C11206C45}"/>
              </a:ext>
            </a:extLst>
          </p:cNvPr>
          <p:cNvGrpSpPr/>
          <p:nvPr/>
        </p:nvGrpSpPr>
        <p:grpSpPr>
          <a:xfrm>
            <a:off x="10656010" y="71121"/>
            <a:ext cx="1383263" cy="1383263"/>
            <a:chOff x="10656010" y="71121"/>
            <a:chExt cx="1383263" cy="1383263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9942BDE-8899-4B8D-AAA0-EE6F3DE28A7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656010" y="71121"/>
              <a:ext cx="1383263" cy="1383263"/>
            </a:xfrm>
            <a:prstGeom prst="rect">
              <a:avLst/>
            </a:prstGeom>
          </p:spPr>
        </p:pic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BA572A1-30BE-412C-8240-76937539ED5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70455" y="467291"/>
              <a:ext cx="444164" cy="444164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6EE89C63-63B5-425A-BC8A-E85581D680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738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C5C8F-E322-9C41-B86C-03E6B0DCAAA0}"/>
              </a:ext>
            </a:extLst>
          </p:cNvPr>
          <p:cNvSpPr txBox="1"/>
          <p:nvPr/>
        </p:nvSpPr>
        <p:spPr>
          <a:xfrm>
            <a:off x="638827" y="621375"/>
            <a:ext cx="107088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1C4A88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IMPLEMENTARE</a:t>
            </a:r>
          </a:p>
          <a:p>
            <a:endParaRPr lang="ro-RO" dirty="0"/>
          </a:p>
          <a:p>
            <a:endParaRPr lang="ro-RO" dirty="0"/>
          </a:p>
        </p:txBody>
      </p:sp>
      <p:sp>
        <p:nvSpPr>
          <p:cNvPr id="6" name="Rectangle : coins arrondis 14">
            <a:extLst>
              <a:ext uri="{FF2B5EF4-FFF2-40B4-BE49-F238E27FC236}">
                <a16:creationId xmlns:a16="http://schemas.microsoft.com/office/drawing/2014/main" id="{DE118D5F-7D0D-1248-A0DB-5F3BD4054BA9}"/>
              </a:ext>
            </a:extLst>
          </p:cNvPr>
          <p:cNvSpPr/>
          <p:nvPr/>
        </p:nvSpPr>
        <p:spPr>
          <a:xfrm flipV="1">
            <a:off x="638827" y="1552678"/>
            <a:ext cx="1903957" cy="75706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521437" y="2009776"/>
            <a:ext cx="10549017" cy="3911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5350" algn="just">
              <a:lnSpc>
                <a:spcPct val="150000"/>
              </a:lnSpc>
            </a:pPr>
            <a:endParaRPr lang="ro-RO" b="0" i="0" dirty="0">
              <a:solidFill>
                <a:srgbClr val="333333"/>
              </a:solidFill>
              <a:effectLst/>
              <a:latin typeface="Segoe UI Emoji" panose="020B0502040204020203" pitchFamily="34" charset="0"/>
            </a:endParaRPr>
          </a:p>
          <a:p>
            <a:pPr marL="895350" algn="just">
              <a:lnSpc>
                <a:spcPct val="150000"/>
              </a:lnSpc>
            </a:pPr>
            <a:endParaRPr lang="ro-RO" b="0" i="0" dirty="0">
              <a:solidFill>
                <a:srgbClr val="333333"/>
              </a:solidFill>
              <a:effectLst/>
              <a:latin typeface="Segoe UI Emoji" panose="020B0502040204020203" pitchFamily="34" charset="0"/>
            </a:endParaRPr>
          </a:p>
          <a:p>
            <a:pPr marL="895350"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Durata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mare de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avizare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a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modific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rilor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contract</a:t>
            </a:r>
          </a:p>
          <a:p>
            <a:pPr marL="895350"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Responsabilitatea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ADR cu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privire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la ac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iunile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beneficiarilor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, ISC,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constructorilor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proiectan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ilor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dirigin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ilor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ș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antier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, etc. </a:t>
            </a:r>
          </a:p>
          <a:p>
            <a:pPr marL="895350" algn="just"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Indicatori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rezultat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pentru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care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sursa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de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verificare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nu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este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bine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stabilit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pt-BR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E0F4BA6-658C-1C46-9AEB-1C9680C2E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474" y="5540218"/>
            <a:ext cx="2263740" cy="11465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655215-7492-4C06-90E6-5F7C48C4B3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3CE8D5-7140-48E9-92B0-CC6C9A18E7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44302" y="0"/>
            <a:ext cx="1383912" cy="1383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830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C5C8F-E322-9C41-B86C-03E6B0DCAAA0}"/>
              </a:ext>
            </a:extLst>
          </p:cNvPr>
          <p:cNvSpPr txBox="1"/>
          <p:nvPr/>
        </p:nvSpPr>
        <p:spPr>
          <a:xfrm>
            <a:off x="638827" y="680307"/>
            <a:ext cx="10708815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IMPLEMENTARE</a:t>
            </a:r>
          </a:p>
          <a:p>
            <a:endParaRPr lang="ro-RO" dirty="0"/>
          </a:p>
          <a:p>
            <a:endParaRPr lang="ro-RO" dirty="0"/>
          </a:p>
        </p:txBody>
      </p:sp>
      <p:sp>
        <p:nvSpPr>
          <p:cNvPr id="6" name="Rectangle : coins arrondis 14">
            <a:extLst>
              <a:ext uri="{FF2B5EF4-FFF2-40B4-BE49-F238E27FC236}">
                <a16:creationId xmlns:a16="http://schemas.microsoft.com/office/drawing/2014/main" id="{DE118D5F-7D0D-1248-A0DB-5F3BD4054BA9}"/>
              </a:ext>
            </a:extLst>
          </p:cNvPr>
          <p:cNvSpPr/>
          <p:nvPr/>
        </p:nvSpPr>
        <p:spPr>
          <a:xfrm flipV="1">
            <a:off x="638827" y="1298407"/>
            <a:ext cx="1903957" cy="75706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447327" y="1530639"/>
            <a:ext cx="10549017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o-RO" b="0" i="0" dirty="0">
                <a:solidFill>
                  <a:srgbClr val="333333"/>
                </a:solidFill>
                <a:effectLst/>
                <a:latin typeface="Segoe UI Emoji" panose="020B0502040204020203" pitchFamily="34" charset="0"/>
              </a:rPr>
              <a:t>👉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Factori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externi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Existen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unor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instruc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iuni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/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indrum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ale ANAP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nearmonizate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(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Instrucțiunile 1 și 2 ale ANAP din anii 2019, 2020 anulate de către Instrucțiunea 1 din 2021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).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Unele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dintre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ele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reglementeaz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 </a:t>
            </a:r>
            <a:r>
              <a:rPr lang="pt-BR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pia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pt-BR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 construc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pt-BR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iilor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, aspect care a generat dispute juridice de interpretare și care ulterior au fost modificate</a:t>
            </a:r>
            <a:endParaRPr lang="en-US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" panose="020B0606030504020204" pitchFamily="34" charset="0"/>
            </a:endParaRPr>
          </a:p>
          <a:p>
            <a:pPr marL="1257300" lvl="2" indent="-3429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Mediu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favorabil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interpret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rii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diferite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(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î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ntre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entita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ț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ile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implicate 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î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n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sistem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) ale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aceleia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ș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reglement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ă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ri</a:t>
            </a:r>
            <a:r>
              <a:rPr 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 panose="020B0606030504020204" pitchFamily="34" charset="0"/>
              </a:rPr>
              <a:t>legale</a:t>
            </a:r>
            <a:endParaRPr lang="ro-RO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ANAP- Materialul privind neconformit</a:t>
            </a:r>
            <a:r>
              <a:rPr lang="ro-RO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ăț</a:t>
            </a:r>
            <a:r>
              <a:rPr lang="pt-BR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ile identificate in cadrul documenta</a:t>
            </a:r>
            <a:r>
              <a:rPr lang="ro-RO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ț</a:t>
            </a:r>
            <a:r>
              <a:rPr lang="pt-BR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iilor contractel</a:t>
            </a:r>
            <a:r>
              <a:rPr lang="ro-RO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or</a:t>
            </a:r>
            <a:r>
              <a:rPr lang="pt-BR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de furnizare poate fi desc</a:t>
            </a:r>
            <a:r>
              <a:rPr lang="ro-RO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ă</a:t>
            </a:r>
            <a:r>
              <a:rPr lang="pt-BR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rc</a:t>
            </a:r>
            <a:r>
              <a:rPr lang="ro-RO" i="1" dirty="0">
                <a:latin typeface="Verdana" panose="020B0604030504040204" pitchFamily="34" charset="0"/>
                <a:ea typeface="Verdana" panose="020B0604030504040204" pitchFamily="34" charset="0"/>
              </a:rPr>
              <a:t>a</a:t>
            </a:r>
            <a:r>
              <a:rPr lang="pt-BR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 de aici:</a:t>
            </a:r>
            <a:endParaRPr lang="en-US" i="1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pt-BR" i="1" u="sng" dirty="0">
                <a:solidFill>
                  <a:srgbClr val="0563C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hlinkClick r:id="rId2"/>
              </a:rPr>
              <a:t>http://anap.gov.ro/web/wp-content/uploads/2021/10/FURNIZARE-cele-mai-frecvente-neconformitati-din-cadrul-avizelor-analizate-aferente-c.._.pdf</a:t>
            </a:r>
            <a:r>
              <a:rPr lang="pt-BR" i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8BC82C3-DCB8-468F-BA01-2BBA0F40FC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8" y="5717720"/>
            <a:ext cx="1719602" cy="96906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33AF66-618B-4CE0-9F4B-16F7322F24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3117" y="68464"/>
            <a:ext cx="1383912" cy="13839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A21A4E8-8EB0-4DB4-91D7-7574147733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4295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14">
            <a:extLst>
              <a:ext uri="{FF2B5EF4-FFF2-40B4-BE49-F238E27FC236}">
                <a16:creationId xmlns:a16="http://schemas.microsoft.com/office/drawing/2014/main" id="{AA8B0E99-2A8E-4148-8F86-3ACC8A35B989}"/>
              </a:ext>
            </a:extLst>
          </p:cNvPr>
          <p:cNvSpPr/>
          <p:nvPr/>
        </p:nvSpPr>
        <p:spPr>
          <a:xfrm flipV="1">
            <a:off x="478754" y="840969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7CD71AD1-C578-EF45-91A0-65B44BE3A421}"/>
              </a:ext>
            </a:extLst>
          </p:cNvPr>
          <p:cNvSpPr txBox="1">
            <a:spLocks/>
          </p:cNvSpPr>
          <p:nvPr/>
        </p:nvSpPr>
        <p:spPr>
          <a:xfrm>
            <a:off x="478754" y="1551963"/>
            <a:ext cx="5291257" cy="3267208"/>
          </a:xfrm>
          <a:prstGeom prst="rect">
            <a:avLst/>
          </a:prstGeom>
        </p:spPr>
        <p:txBody>
          <a:bodyPr lIns="50800" tIns="50800" rIns="50800" bIns="5080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endParaRPr lang="ro-RO" sz="2400" b="1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 Extrabold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ro-RO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Ce/Cum putem face mai bine?</a:t>
            </a:r>
          </a:p>
          <a:p>
            <a:pPr>
              <a:lnSpc>
                <a:spcPct val="150000"/>
              </a:lnSpc>
            </a:pPr>
            <a:endParaRPr lang="ro-RO" sz="1800" b="1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 Extrabold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ro-RO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Considerăm ca relația solicitant</a:t>
            </a:r>
            <a:r>
              <a:rPr lang="en-US" sz="1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ului</a:t>
            </a:r>
            <a:r>
              <a:rPr lang="ro-RO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/ beneficiar</a:t>
            </a:r>
            <a:r>
              <a:rPr lang="en-US" sz="1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ului</a:t>
            </a:r>
            <a:r>
              <a:rPr lang="ro-RO" sz="1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 cu autoritățile de gestionare ale programului trebuie să fie una de parteneriat, bineînțeles cu roluri bine definite!</a:t>
            </a:r>
          </a:p>
          <a:p>
            <a:pPr>
              <a:lnSpc>
                <a:spcPct val="150000"/>
              </a:lnSpc>
            </a:pPr>
            <a:endParaRPr lang="ro-RO" sz="2400" b="1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 Extrabold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ro-RO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Extrabold" panose="020B0606030504020204" pitchFamily="34" charset="0"/>
              </a:rPr>
              <a:t>Suntem împreună în asta?</a:t>
            </a:r>
            <a:endParaRPr lang="en-US" sz="2400" b="1" dirty="0">
              <a:solidFill>
                <a:schemeClr val="tx1">
                  <a:lumMod val="85000"/>
                  <a:lumOff val="1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 Extrabold" panose="020B0606030504020204" pitchFamily="34" charset="0"/>
            </a:endParaRP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id="{64E5C92E-4C01-6447-A234-4E0D5B58BDEC}"/>
              </a:ext>
            </a:extLst>
          </p:cNvPr>
          <p:cNvSpPr/>
          <p:nvPr/>
        </p:nvSpPr>
        <p:spPr>
          <a:xfrm flipV="1">
            <a:off x="478754" y="5095416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8E633D2F-C908-4C43-92EC-D3F748AC5F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6096000" y="1423489"/>
            <a:ext cx="5625064" cy="3165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00F4AC-A410-4E7D-8DBA-CA2B17206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0C01F55C-4E69-42C4-8BE0-A81498551D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2873" y="3261495"/>
            <a:ext cx="1015296" cy="99878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7145F27-4754-42D7-8BC0-29BF2C7923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3886" y="5247024"/>
            <a:ext cx="1241570" cy="12415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3CD741-9445-4777-8B24-53544D18478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7788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1239</Words>
  <Application>Microsoft Office PowerPoint</Application>
  <PresentationFormat>Widescreen</PresentationFormat>
  <Paragraphs>89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5" baseType="lpstr">
      <vt:lpstr>Arial</vt:lpstr>
      <vt:lpstr>Calibri</vt:lpstr>
      <vt:lpstr>Calibri Light</vt:lpstr>
      <vt:lpstr>Open Sans</vt:lpstr>
      <vt:lpstr>Open Sans Extrabold</vt:lpstr>
      <vt:lpstr>Segoe UI Emoji</vt:lpstr>
      <vt:lpstr>Trebuchet MS</vt:lpstr>
      <vt:lpstr>Verdana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Gabriela Bobeanu</cp:lastModifiedBy>
  <cp:revision>61</cp:revision>
  <cp:lastPrinted>2021-09-16T09:08:27Z</cp:lastPrinted>
  <dcterms:created xsi:type="dcterms:W3CDTF">2021-09-15T18:28:22Z</dcterms:created>
  <dcterms:modified xsi:type="dcterms:W3CDTF">2021-10-28T12:19:06Z</dcterms:modified>
</cp:coreProperties>
</file>